
<file path=[Content_Types].xml><?xml version="1.0" encoding="utf-8"?>
<Types xmlns="http://schemas.openxmlformats.org/package/2006/content-types">
  <Default Extension="xml" ContentType="application/xml"/>
  <Default Extension="svg" ContentType="image/svg+xml"/>
  <Default Extension="jpeg" ContentType="image/jpeg"/>
  <Default Extension="jpg" ContentType="image/jpeg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  <p:sldMasterId id="2147483912" r:id="rId2"/>
    <p:sldMasterId id="2147483924" r:id="rId3"/>
    <p:sldMasterId id="2147484065" r:id="rId4"/>
  </p:sldMasterIdLst>
  <p:notesMasterIdLst>
    <p:notesMasterId r:id="rId10"/>
  </p:notesMasterIdLst>
  <p:sldIdLst>
    <p:sldId id="260" r:id="rId5"/>
    <p:sldId id="256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27ED2"/>
    <a:srgbClr val="5B9BD5"/>
    <a:srgbClr val="7E8A9A"/>
    <a:srgbClr val="99CCFF"/>
    <a:srgbClr val="E4E4E4"/>
    <a:srgbClr val="40B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-50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B13D4-9772-4606-B55D-A038FA5F99E7}" type="datetimeFigureOut">
              <a:rPr lang="en-US" smtClean="0"/>
              <a:t>07/09/17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FFC1A1-3BCB-4EA8-9036-9B397F17CD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2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AF81D-F045-4A89-8DF4-33D98B50B102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086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8341-1909-4CB2-B90C-6D82271010CD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88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7B5B-D6C5-48D6-8830-00FEFC385CFA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073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39F55-3F28-4702-A781-D7FF0F9C99F8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027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CCF9C-C276-46E9-BE13-67D72BAF4550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55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FB69A-455B-460B-BA30-B279E78AD829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5934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AE5DD-1827-4A53-AF30-CD47EDF39F59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8906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1EA8B-DE76-4836-9B29-1D1174625FA9}" type="datetime1">
              <a:rPr lang="en-US" smtClean="0"/>
              <a:t>07/09/17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300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5FFB7-23DD-4B10-A50E-72C2AAE48620}" type="datetime1">
              <a:rPr lang="en-US" smtClean="0"/>
              <a:t>07/09/17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68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E7DFD-47FE-4540-87F6-79F9B8F6AE4D}" type="datetime1">
              <a:rPr lang="en-US" smtClean="0"/>
              <a:t>07/09/17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39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06B94-9E58-400C-9396-4448CDB79CF8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176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5B37C-70EA-43B3-8EC2-D061C587795B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9595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473E1-2029-4C41-BC1F-60FEEA97E96D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019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608-81B1-4C76-BCBC-CF9BD9602C0E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62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199F1-F3E3-4DD5-BCD6-4FE0F26E9A7C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8741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F4EBC-769A-42E5-88C7-2B33C3377E74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8133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AA4ED-D3F9-4346-82B2-743A302D14B1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9483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F3754-959B-4308-995A-A89F546DE6D8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61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7032D-E3EB-4EB9-8971-8EBCB2CAF104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5266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82B9D-DAD3-44E6-B413-7CF2F2D964A1}" type="datetime1">
              <a:rPr lang="en-US" smtClean="0"/>
              <a:t>07/09/17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5118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F2FF5-68BE-4C70-8A08-8FA9D7DDFFF0}" type="datetime1">
              <a:rPr lang="en-US" smtClean="0"/>
              <a:t>07/09/17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1799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7B9F5-E1D6-4C83-A7A2-DB424E847425}" type="datetime1">
              <a:rPr lang="en-US" smtClean="0"/>
              <a:t>07/09/17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07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A6219-B023-46D2-A6B5-D5F30845422C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50616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0023-E59F-4F0D-9594-580E0990921D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66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C195B-B4D7-4FC8-B104-2BCEFB69DAAE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1457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D6C-2D84-4431-B466-60E04B368092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823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A8F2C-7D70-46A5-B34A-69C9EC0705A4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0687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F9C4D-D609-4E99-8EA6-CFE60ACE247C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081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D66CA-1B2F-4E0E-AABC-2BC1EAE22022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2346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406900"/>
            <a:ext cx="10515600" cy="1362075"/>
          </a:xfrm>
        </p:spPr>
        <p:txBody>
          <a:bodyPr anchor="t"/>
          <a:lstStyle>
            <a:lvl1pPr>
              <a:defRPr sz="4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906713"/>
            <a:ext cx="105156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22703-27FE-4951-8F44-94C0C8D3D155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613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0863"/>
            <a:ext cx="5181600" cy="43513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E308-B940-44EE-AF99-918A5AEC8A13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8159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535113"/>
            <a:ext cx="5156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2174875"/>
            <a:ext cx="5156200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1535113"/>
            <a:ext cx="51577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2174875"/>
            <a:ext cx="5157787" cy="399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2F2C-03CE-496C-986C-9796FAC8FD4A}" type="datetime1">
              <a:rPr lang="en-US" smtClean="0"/>
              <a:t>07/09/17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50385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FD719-72B2-420C-81D9-AF579C959489}" type="datetime1">
              <a:rPr lang="en-US" smtClean="0"/>
              <a:t>07/09/17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5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07F6FF-F3E3-4A1B-BAE6-4B3FA7F3E959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508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F9F10-C7FD-4843-A17E-349A6A841CBF}" type="datetime1">
              <a:rPr lang="en-US" smtClean="0"/>
              <a:t>07/09/17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79948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685800"/>
            <a:ext cx="4013200" cy="1160463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6663" y="685800"/>
            <a:ext cx="6300787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1850" y="1846263"/>
            <a:ext cx="4013200" cy="43259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54CCD-F8AC-420F-9386-55A57E5E2206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50520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5075" y="4800600"/>
            <a:ext cx="7177088" cy="566738"/>
          </a:xfrm>
        </p:spPr>
        <p:txBody>
          <a:bodyPr anchor="b"/>
          <a:lstStyle>
            <a:lvl1pPr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5075" y="685800"/>
            <a:ext cx="7177088" cy="40417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5075" y="5367338"/>
            <a:ext cx="717708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252C3-FE9A-495C-8061-1E57B54CD779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2600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6F224-63B2-4EAD-80D2-8422521EC7C8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9453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897562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897562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6F3FE-20DA-43AC-8634-3E1999BD984F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05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211B3F-B38B-4EB7-B9F0-B26085FEFA4D}" type="datetime1">
              <a:rPr lang="en-US" smtClean="0"/>
              <a:t>07/09/17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362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89AC1-E5DC-4577-AE51-4293201EE494}" type="datetime1">
              <a:rPr lang="en-US" smtClean="0"/>
              <a:t>07/09/17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9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B84E04-E08E-4EF5-8C4F-4FD445DC3579}" type="datetime1">
              <a:rPr lang="en-US" smtClean="0"/>
              <a:t>07/09/17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24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96D6F-3AE0-4A3D-9F8F-3A0E14A552F2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585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EA7B86-E465-47AA-A0A5-73CA3F386212}" type="datetime1">
              <a:rPr lang="en-US" smtClean="0"/>
              <a:t>07/09/17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82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A13B6B1-66E3-4F9F-9742-660ECF4BE610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36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A1E32D-BA04-40A4-9CF6-A1D2C2A419FF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399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AC08D74-258E-4DE3-A99B-7550CBA89F7E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789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0863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92EC1-5E14-4CE4-9469-42211AE1A08C}" type="datetime1">
              <a:rPr lang="en-US" smtClean="0"/>
              <a:t>07/09/17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257A89-DA40-45C9-BB39-7EB5F832CE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47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6" r:id="rId1"/>
    <p:sldLayoutId id="2147484067" r:id="rId2"/>
    <p:sldLayoutId id="2147484068" r:id="rId3"/>
    <p:sldLayoutId id="2147484069" r:id="rId4"/>
    <p:sldLayoutId id="2147484070" r:id="rId5"/>
    <p:sldLayoutId id="2147484071" r:id="rId6"/>
    <p:sldLayoutId id="2147484072" r:id="rId7"/>
    <p:sldLayoutId id="2147484073" r:id="rId8"/>
    <p:sldLayoutId id="2147484074" r:id="rId9"/>
    <p:sldLayoutId id="2147484075" r:id="rId10"/>
    <p:sldLayoutId id="2147484076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4" Type="http://schemas.openxmlformats.org/officeDocument/2006/relationships/image" Target="../media/image2.png"/><Relationship Id="rId5" Type="http://schemas.openxmlformats.org/officeDocument/2006/relationships/image" Target="../media/image4.svg"/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image" Target="../media/image3.jpg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xmlns="" id="{DD593BF3-261C-4866-8931-0CF6FC6EA1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The </a:t>
            </a:r>
            <a:r>
              <a:rPr lang="de-DE" dirty="0" err="1"/>
              <a:t>Elastic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Life</a:t>
            </a:r>
            <a:endParaRPr lang="en-US" dirty="0"/>
          </a:p>
        </p:txBody>
      </p:sp>
      <p:sp>
        <p:nvSpPr>
          <p:cNvPr id="5" name="Untertitel 4">
            <a:extLst>
              <a:ext uri="{FF2B5EF4-FFF2-40B4-BE49-F238E27FC236}">
                <a16:creationId xmlns:a16="http://schemas.microsoft.com/office/drawing/2014/main" xmlns="" id="{8A59329C-93EB-4A84-B18F-51DEDC441F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56038"/>
            <a:ext cx="9144000" cy="1655762"/>
          </a:xfrm>
        </p:spPr>
        <p:txBody>
          <a:bodyPr>
            <a:normAutofit/>
          </a:bodyPr>
          <a:lstStyle/>
          <a:p>
            <a:r>
              <a:rPr lang="de-DE" sz="2400" dirty="0"/>
              <a:t>Workshop: </a:t>
            </a:r>
            <a:r>
              <a:rPr lang="de-DE" sz="2400" dirty="0" err="1"/>
              <a:t>Competitors</a:t>
            </a:r>
            <a:r>
              <a:rPr lang="de-DE" sz="2400" dirty="0"/>
              <a:t> – </a:t>
            </a:r>
            <a:r>
              <a:rPr lang="de-DE" sz="2400" dirty="0" err="1"/>
              <a:t>Presentation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results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7611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25355F-0FFB-4C1C-8E57-04CD8FA0B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4638"/>
            <a:ext cx="10515600" cy="1325562"/>
          </a:xfrm>
        </p:spPr>
        <p:txBody>
          <a:bodyPr>
            <a:normAutofit/>
          </a:bodyPr>
          <a:lstStyle/>
          <a:p>
            <a:r>
              <a:rPr lang="de-DE" dirty="0"/>
              <a:t>1. The </a:t>
            </a:r>
            <a:r>
              <a:rPr lang="de-DE" dirty="0" err="1"/>
              <a:t>unmet</a:t>
            </a:r>
            <a:r>
              <a:rPr lang="de-DE" dirty="0"/>
              <a:t> </a:t>
            </a:r>
            <a:r>
              <a:rPr lang="de-DE" dirty="0" err="1"/>
              <a:t>need</a:t>
            </a:r>
            <a:endParaRPr lang="en-US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xmlns="" id="{14A28860-D195-46F6-A488-69C713CF2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/>
              <a:t>Most therapies delay but do not resolve chronic disorders like aneurysm, emphysema, hypertension, hardening of the arteries, or stroke, and no cure is available.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xmlns="" id="{A789A270-FC3A-41F6-BB30-A946C07CC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235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erade Verbindung mit Pfeil 26">
            <a:extLst>
              <a:ext uri="{FF2B5EF4-FFF2-40B4-BE49-F238E27FC236}">
                <a16:creationId xmlns:a16="http://schemas.microsoft.com/office/drawing/2014/main" xmlns="" id="{22117263-C9D8-4FD3-93DB-A838204CAE3E}"/>
              </a:ext>
            </a:extLst>
          </p:cNvPr>
          <p:cNvCxnSpPr>
            <a:cxnSpLocks/>
          </p:cNvCxnSpPr>
          <p:nvPr/>
        </p:nvCxnSpPr>
        <p:spPr>
          <a:xfrm flipH="1">
            <a:off x="587229" y="3784599"/>
            <a:ext cx="9795267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ieren 17">
            <a:extLst>
              <a:ext uri="{FF2B5EF4-FFF2-40B4-BE49-F238E27FC236}">
                <a16:creationId xmlns:a16="http://schemas.microsoft.com/office/drawing/2014/main" xmlns="" id="{CF1FE40D-D078-40A7-AD2D-5C5C50D103CD}"/>
              </a:ext>
            </a:extLst>
          </p:cNvPr>
          <p:cNvGrpSpPr/>
          <p:nvPr/>
        </p:nvGrpSpPr>
        <p:grpSpPr>
          <a:xfrm>
            <a:off x="3442468" y="3299932"/>
            <a:ext cx="1934599" cy="600004"/>
            <a:chOff x="3658066" y="2744427"/>
            <a:chExt cx="1934599" cy="600004"/>
          </a:xfrm>
        </p:grpSpPr>
        <p:sp>
          <p:nvSpPr>
            <p:cNvPr id="7" name="Ellipse 6">
              <a:extLst>
                <a:ext uri="{FF2B5EF4-FFF2-40B4-BE49-F238E27FC236}">
                  <a16:creationId xmlns:a16="http://schemas.microsoft.com/office/drawing/2014/main" xmlns="" id="{DC972BD8-BDF7-4579-BA38-EF4D341D4B9E}"/>
                </a:ext>
              </a:extLst>
            </p:cNvPr>
            <p:cNvSpPr/>
            <p:nvPr/>
          </p:nvSpPr>
          <p:spPr>
            <a:xfrm rot="19021103">
              <a:off x="3658066" y="2744427"/>
              <a:ext cx="1934599" cy="60000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xmlns="" id="{57CA0E71-B27F-4AB8-B4FF-0E193512AB18}"/>
                </a:ext>
              </a:extLst>
            </p:cNvPr>
            <p:cNvSpPr txBox="1"/>
            <p:nvPr/>
          </p:nvSpPr>
          <p:spPr>
            <a:xfrm rot="18997472">
              <a:off x="3748487" y="2863204"/>
              <a:ext cx="17029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Physical</a:t>
              </a:r>
              <a:r>
                <a:rPr lang="de-DE" dirty="0"/>
                <a:t> </a:t>
              </a:r>
              <a:r>
                <a:rPr lang="de-DE" dirty="0" err="1"/>
                <a:t>therapy</a:t>
              </a:r>
              <a:endParaRPr lang="en-US" dirty="0"/>
            </a:p>
          </p:txBody>
        </p:sp>
      </p:grpSp>
      <p:sp>
        <p:nvSpPr>
          <p:cNvPr id="4" name="Ellipse 3">
            <a:extLst>
              <a:ext uri="{FF2B5EF4-FFF2-40B4-BE49-F238E27FC236}">
                <a16:creationId xmlns:a16="http://schemas.microsoft.com/office/drawing/2014/main" xmlns="" id="{CF3C44A2-1C47-4584-82BB-A8AF4A971D4D}"/>
              </a:ext>
            </a:extLst>
          </p:cNvPr>
          <p:cNvSpPr/>
          <p:nvPr/>
        </p:nvSpPr>
        <p:spPr>
          <a:xfrm rot="19134519">
            <a:off x="1688408" y="3443524"/>
            <a:ext cx="1738996" cy="6821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Nutrition &amp; </a:t>
            </a:r>
            <a:r>
              <a:rPr lang="de-DE" dirty="0" err="1">
                <a:solidFill>
                  <a:schemeClr val="tx1"/>
                </a:solidFill>
              </a:rPr>
              <a:t>Exercise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63F546-73E3-497F-B3B8-FC4525AA8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675" y="-15982"/>
            <a:ext cx="10515600" cy="1325562"/>
          </a:xfrm>
        </p:spPr>
        <p:txBody>
          <a:bodyPr/>
          <a:lstStyle/>
          <a:p>
            <a:r>
              <a:rPr lang="en-US" dirty="0"/>
              <a:t>2. Competitors’ Landscape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FDEB11F6-D009-4F98-A28E-976C95128C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3</a:t>
            </a:fld>
            <a:endParaRPr lang="en-US"/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xmlns="" id="{4BA06CF6-638B-4C1B-8CE0-C79A333C3B96}"/>
              </a:ext>
            </a:extLst>
          </p:cNvPr>
          <p:cNvSpPr txBox="1"/>
          <p:nvPr/>
        </p:nvSpPr>
        <p:spPr>
          <a:xfrm>
            <a:off x="6086475" y="992401"/>
            <a:ext cx="1238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327ED2"/>
                </a:solidFill>
              </a:rPr>
              <a:t>High </a:t>
            </a:r>
            <a:r>
              <a:rPr lang="de-DE" dirty="0" err="1">
                <a:solidFill>
                  <a:srgbClr val="327ED2"/>
                </a:solidFill>
              </a:rPr>
              <a:t>efficacy</a:t>
            </a:r>
            <a:endParaRPr lang="en-US" dirty="0">
              <a:solidFill>
                <a:srgbClr val="327ED2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xmlns="" id="{9EC5EAEC-0E0D-467F-ADF1-B560289209EA}"/>
              </a:ext>
            </a:extLst>
          </p:cNvPr>
          <p:cNvSpPr txBox="1"/>
          <p:nvPr/>
        </p:nvSpPr>
        <p:spPr>
          <a:xfrm>
            <a:off x="469440" y="3964009"/>
            <a:ext cx="1238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327ED2"/>
                </a:solidFill>
              </a:rPr>
              <a:t>Low </a:t>
            </a:r>
            <a:r>
              <a:rPr lang="de-DE" dirty="0" err="1">
                <a:solidFill>
                  <a:srgbClr val="327ED2"/>
                </a:solidFill>
              </a:rPr>
              <a:t>risk</a:t>
            </a:r>
            <a:endParaRPr lang="en-US" dirty="0">
              <a:solidFill>
                <a:srgbClr val="327ED2"/>
              </a:solidFill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xmlns="" id="{9316E05B-53F8-4713-8ECC-71253363860D}"/>
              </a:ext>
            </a:extLst>
          </p:cNvPr>
          <p:cNvSpPr txBox="1"/>
          <p:nvPr/>
        </p:nvSpPr>
        <p:spPr>
          <a:xfrm>
            <a:off x="10610851" y="3599934"/>
            <a:ext cx="1238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327ED2"/>
                </a:solidFill>
              </a:rPr>
              <a:t>High </a:t>
            </a:r>
            <a:r>
              <a:rPr lang="de-DE" dirty="0" err="1">
                <a:solidFill>
                  <a:srgbClr val="327ED2"/>
                </a:solidFill>
              </a:rPr>
              <a:t>risk</a:t>
            </a:r>
            <a:endParaRPr lang="en-US" dirty="0">
              <a:solidFill>
                <a:srgbClr val="327ED2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xmlns="" id="{C3587894-E45A-49A2-8E76-97C7722CCA64}"/>
              </a:ext>
            </a:extLst>
          </p:cNvPr>
          <p:cNvSpPr txBox="1"/>
          <p:nvPr/>
        </p:nvSpPr>
        <p:spPr>
          <a:xfrm>
            <a:off x="6086475" y="5920473"/>
            <a:ext cx="1238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327ED2"/>
                </a:solidFill>
              </a:rPr>
              <a:t>Low </a:t>
            </a:r>
            <a:r>
              <a:rPr lang="de-DE" dirty="0" err="1">
                <a:solidFill>
                  <a:srgbClr val="327ED2"/>
                </a:solidFill>
              </a:rPr>
              <a:t>efficacy</a:t>
            </a:r>
            <a:endParaRPr lang="en-US" dirty="0">
              <a:solidFill>
                <a:srgbClr val="327ED2"/>
              </a:solidFill>
            </a:endParaRPr>
          </a:p>
        </p:txBody>
      </p:sp>
      <p:grpSp>
        <p:nvGrpSpPr>
          <p:cNvPr id="19" name="Gruppieren 18">
            <a:extLst>
              <a:ext uri="{FF2B5EF4-FFF2-40B4-BE49-F238E27FC236}">
                <a16:creationId xmlns:a16="http://schemas.microsoft.com/office/drawing/2014/main" xmlns="" id="{D713417A-20B4-42DC-BC34-A49F192A0A9E}"/>
              </a:ext>
            </a:extLst>
          </p:cNvPr>
          <p:cNvGrpSpPr/>
          <p:nvPr/>
        </p:nvGrpSpPr>
        <p:grpSpPr>
          <a:xfrm>
            <a:off x="8588421" y="1278292"/>
            <a:ext cx="2410030" cy="594466"/>
            <a:chOff x="8227886" y="1409536"/>
            <a:chExt cx="2410030" cy="594466"/>
          </a:xfrm>
        </p:grpSpPr>
        <p:sp>
          <p:nvSpPr>
            <p:cNvPr id="3" name="Ellipse 2">
              <a:extLst>
                <a:ext uri="{FF2B5EF4-FFF2-40B4-BE49-F238E27FC236}">
                  <a16:creationId xmlns:a16="http://schemas.microsoft.com/office/drawing/2014/main" xmlns="" id="{FAD7C4D5-1F57-4426-88FF-067305CE3ECC}"/>
                </a:ext>
              </a:extLst>
            </p:cNvPr>
            <p:cNvSpPr/>
            <p:nvPr/>
          </p:nvSpPr>
          <p:spPr>
            <a:xfrm rot="19667010">
              <a:off x="8227886" y="1409536"/>
              <a:ext cx="2410030" cy="59446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xmlns="" id="{4C2B43AF-B568-433E-822E-284E3F697FA0}"/>
                </a:ext>
              </a:extLst>
            </p:cNvPr>
            <p:cNvSpPr txBox="1"/>
            <p:nvPr/>
          </p:nvSpPr>
          <p:spPr>
            <a:xfrm rot="19651557">
              <a:off x="8984253" y="1451771"/>
              <a:ext cx="8972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Surgery</a:t>
              </a:r>
              <a:endParaRPr lang="en-US" dirty="0"/>
            </a:p>
          </p:txBody>
        </p:sp>
      </p:grpSp>
      <p:grpSp>
        <p:nvGrpSpPr>
          <p:cNvPr id="22" name="Gruppieren 21">
            <a:extLst>
              <a:ext uri="{FF2B5EF4-FFF2-40B4-BE49-F238E27FC236}">
                <a16:creationId xmlns:a16="http://schemas.microsoft.com/office/drawing/2014/main" xmlns="" id="{F86B8184-0FDF-49EB-917B-CFF888733957}"/>
              </a:ext>
            </a:extLst>
          </p:cNvPr>
          <p:cNvGrpSpPr/>
          <p:nvPr/>
        </p:nvGrpSpPr>
        <p:grpSpPr>
          <a:xfrm>
            <a:off x="8294782" y="3964009"/>
            <a:ext cx="2271826" cy="504434"/>
            <a:chOff x="8572637" y="3960237"/>
            <a:chExt cx="2271826" cy="504434"/>
          </a:xfrm>
        </p:grpSpPr>
        <p:sp>
          <p:nvSpPr>
            <p:cNvPr id="21" name="Ellipse 20">
              <a:extLst>
                <a:ext uri="{FF2B5EF4-FFF2-40B4-BE49-F238E27FC236}">
                  <a16:creationId xmlns:a16="http://schemas.microsoft.com/office/drawing/2014/main" xmlns="" id="{D036B057-5AF7-4156-8021-1AAF293329E6}"/>
                </a:ext>
              </a:extLst>
            </p:cNvPr>
            <p:cNvSpPr/>
            <p:nvPr/>
          </p:nvSpPr>
          <p:spPr>
            <a:xfrm>
              <a:off x="8572637" y="3960237"/>
              <a:ext cx="2271826" cy="504434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xmlns="" id="{2804E0B1-B4AA-4315-A94E-2D6086BE94AA}"/>
                </a:ext>
              </a:extLst>
            </p:cNvPr>
            <p:cNvSpPr txBox="1"/>
            <p:nvPr/>
          </p:nvSpPr>
          <p:spPr>
            <a:xfrm>
              <a:off x="8872616" y="4024427"/>
              <a:ext cx="16718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Emergency care</a:t>
              </a:r>
              <a:endParaRPr lang="en-US" dirty="0"/>
            </a:p>
          </p:txBody>
        </p:sp>
      </p:grpSp>
      <p:grpSp>
        <p:nvGrpSpPr>
          <p:cNvPr id="9" name="Gruppieren 8">
            <a:extLst>
              <a:ext uri="{FF2B5EF4-FFF2-40B4-BE49-F238E27FC236}">
                <a16:creationId xmlns:a16="http://schemas.microsoft.com/office/drawing/2014/main" xmlns="" id="{4BD1593A-3987-4BDB-9E12-CF02F3B1536A}"/>
              </a:ext>
            </a:extLst>
          </p:cNvPr>
          <p:cNvGrpSpPr/>
          <p:nvPr/>
        </p:nvGrpSpPr>
        <p:grpSpPr>
          <a:xfrm>
            <a:off x="6262709" y="2884391"/>
            <a:ext cx="2622607" cy="657020"/>
            <a:chOff x="6262709" y="2884391"/>
            <a:chExt cx="2622607" cy="657020"/>
          </a:xfrm>
        </p:grpSpPr>
        <p:sp>
          <p:nvSpPr>
            <p:cNvPr id="6" name="Ellipse 5">
              <a:extLst>
                <a:ext uri="{FF2B5EF4-FFF2-40B4-BE49-F238E27FC236}">
                  <a16:creationId xmlns:a16="http://schemas.microsoft.com/office/drawing/2014/main" xmlns="" id="{C3375472-D458-443B-A846-3A135B71F9B8}"/>
                </a:ext>
              </a:extLst>
            </p:cNvPr>
            <p:cNvSpPr/>
            <p:nvPr/>
          </p:nvSpPr>
          <p:spPr>
            <a:xfrm>
              <a:off x="6262709" y="2884391"/>
              <a:ext cx="2622607" cy="65702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xmlns="" id="{3048E345-C34B-4CD9-9C8B-2A93A70691CF}"/>
                </a:ext>
              </a:extLst>
            </p:cNvPr>
            <p:cNvSpPr txBox="1"/>
            <p:nvPr/>
          </p:nvSpPr>
          <p:spPr>
            <a:xfrm>
              <a:off x="6483293" y="3044429"/>
              <a:ext cx="21051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/>
                <a:t>Pharma</a:t>
              </a:r>
              <a:r>
                <a:rPr lang="de-DE" dirty="0"/>
                <a:t> </a:t>
              </a:r>
              <a:r>
                <a:rPr lang="en-US" dirty="0"/>
                <a:t>competition</a:t>
              </a:r>
            </a:p>
          </p:txBody>
        </p:sp>
      </p:grpSp>
      <p:cxnSp>
        <p:nvCxnSpPr>
          <p:cNvPr id="25" name="Gerade Verbindung mit Pfeil 24">
            <a:extLst>
              <a:ext uri="{FF2B5EF4-FFF2-40B4-BE49-F238E27FC236}">
                <a16:creationId xmlns:a16="http://schemas.microsoft.com/office/drawing/2014/main" xmlns="" id="{4F07CD25-A16F-497F-A1F5-6A9008EAEFAD}"/>
              </a:ext>
            </a:extLst>
          </p:cNvPr>
          <p:cNvCxnSpPr/>
          <p:nvPr/>
        </p:nvCxnSpPr>
        <p:spPr>
          <a:xfrm>
            <a:off x="6086475" y="960372"/>
            <a:ext cx="0" cy="5648455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Ellipse 7">
            <a:extLst>
              <a:ext uri="{FF2B5EF4-FFF2-40B4-BE49-F238E27FC236}">
                <a16:creationId xmlns:a16="http://schemas.microsoft.com/office/drawing/2014/main" xmlns="" id="{0DC905BC-B00D-4166-807E-820808D3AA4A}"/>
              </a:ext>
            </a:extLst>
          </p:cNvPr>
          <p:cNvSpPr/>
          <p:nvPr/>
        </p:nvSpPr>
        <p:spPr>
          <a:xfrm>
            <a:off x="2027199" y="1059583"/>
            <a:ext cx="2206655" cy="842288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err="1">
                <a:solidFill>
                  <a:schemeClr val="tx1"/>
                </a:solidFill>
              </a:rPr>
              <a:t>Elastic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dirty="0" err="1">
                <a:solidFill>
                  <a:schemeClr val="tx1"/>
                </a:solidFill>
              </a:rPr>
              <a:t>of</a:t>
            </a:r>
            <a:r>
              <a:rPr lang="de-DE" dirty="0">
                <a:solidFill>
                  <a:schemeClr val="tx1"/>
                </a:solidFill>
              </a:rPr>
              <a:t> Life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xmlns="" id="{0EF53ECF-0AF8-4579-A7DE-0539E855956C}"/>
              </a:ext>
            </a:extLst>
          </p:cNvPr>
          <p:cNvSpPr/>
          <p:nvPr/>
        </p:nvSpPr>
        <p:spPr>
          <a:xfrm>
            <a:off x="1825112" y="5093466"/>
            <a:ext cx="1524526" cy="566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Skin care </a:t>
            </a:r>
            <a:r>
              <a:rPr lang="de-DE" dirty="0" err="1">
                <a:solidFill>
                  <a:schemeClr val="tx1"/>
                </a:solidFill>
              </a:rPr>
              <a:t>products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60952" y="2225524"/>
            <a:ext cx="2923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/>
              <a:t>ADD CELL REPROGRAMMING</a:t>
            </a:r>
          </a:p>
        </p:txBody>
      </p:sp>
    </p:spTree>
    <p:extLst>
      <p:ext uri="{BB962C8B-B14F-4D97-AF65-F5344CB8AC3E}">
        <p14:creationId xmlns:p14="http://schemas.microsoft.com/office/powerpoint/2010/main" val="871127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  <p:bldP spid="11" grpId="0"/>
      <p:bldP spid="12" grpId="0"/>
      <p:bldP spid="13" grpId="0"/>
      <p:bldP spid="8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xmlns="" id="{D1F6099B-AFF3-4CB6-ABFF-00F4C8E91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949" y="0"/>
            <a:ext cx="10515600" cy="1325562"/>
          </a:xfrm>
        </p:spPr>
        <p:txBody>
          <a:bodyPr/>
          <a:lstStyle/>
          <a:p>
            <a:r>
              <a:rPr lang="de-DE" dirty="0"/>
              <a:t>3. USP Matrix  ADD CELL REPROGRAMMING</a:t>
            </a:r>
            <a:endParaRPr lang="en-US" dirty="0"/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xmlns="" id="{A5AE434B-0258-46B5-8940-1356D5209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7654869"/>
              </p:ext>
            </p:extLst>
          </p:nvPr>
        </p:nvGraphicFramePr>
        <p:xfrm>
          <a:off x="406397" y="910118"/>
          <a:ext cx="10947403" cy="5496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55576">
                  <a:extLst>
                    <a:ext uri="{9D8B030D-6E8A-4147-A177-3AD203B41FA5}">
                      <a16:colId xmlns:a16="http://schemas.microsoft.com/office/drawing/2014/main" xmlns="" val="3480038371"/>
                    </a:ext>
                  </a:extLst>
                </a:gridCol>
                <a:gridCol w="1304858">
                  <a:extLst>
                    <a:ext uri="{9D8B030D-6E8A-4147-A177-3AD203B41FA5}">
                      <a16:colId xmlns:a16="http://schemas.microsoft.com/office/drawing/2014/main" xmlns="" val="1005990078"/>
                    </a:ext>
                  </a:extLst>
                </a:gridCol>
                <a:gridCol w="1246913">
                  <a:extLst>
                    <a:ext uri="{9D8B030D-6E8A-4147-A177-3AD203B41FA5}">
                      <a16:colId xmlns:a16="http://schemas.microsoft.com/office/drawing/2014/main" xmlns="" val="1621954939"/>
                    </a:ext>
                  </a:extLst>
                </a:gridCol>
                <a:gridCol w="922881">
                  <a:extLst>
                    <a:ext uri="{9D8B030D-6E8A-4147-A177-3AD203B41FA5}">
                      <a16:colId xmlns:a16="http://schemas.microsoft.com/office/drawing/2014/main" xmlns="" val="3749537686"/>
                    </a:ext>
                  </a:extLst>
                </a:gridCol>
                <a:gridCol w="922881">
                  <a:extLst>
                    <a:ext uri="{9D8B030D-6E8A-4147-A177-3AD203B41FA5}">
                      <a16:colId xmlns:a16="http://schemas.microsoft.com/office/drawing/2014/main" xmlns="" val="1841340742"/>
                    </a:ext>
                  </a:extLst>
                </a:gridCol>
                <a:gridCol w="1365861">
                  <a:extLst>
                    <a:ext uri="{9D8B030D-6E8A-4147-A177-3AD203B41FA5}">
                      <a16:colId xmlns:a16="http://schemas.microsoft.com/office/drawing/2014/main" xmlns="" val="4144499087"/>
                    </a:ext>
                  </a:extLst>
                </a:gridCol>
                <a:gridCol w="1542234">
                  <a:extLst>
                    <a:ext uri="{9D8B030D-6E8A-4147-A177-3AD203B41FA5}">
                      <a16:colId xmlns:a16="http://schemas.microsoft.com/office/drawing/2014/main" xmlns="" val="2787228292"/>
                    </a:ext>
                  </a:extLst>
                </a:gridCol>
                <a:gridCol w="1263318">
                  <a:extLst>
                    <a:ext uri="{9D8B030D-6E8A-4147-A177-3AD203B41FA5}">
                      <a16:colId xmlns:a16="http://schemas.microsoft.com/office/drawing/2014/main" xmlns="" val="2609761659"/>
                    </a:ext>
                  </a:extLst>
                </a:gridCol>
                <a:gridCol w="922881">
                  <a:extLst>
                    <a:ext uri="{9D8B030D-6E8A-4147-A177-3AD203B41FA5}">
                      <a16:colId xmlns:a16="http://schemas.microsoft.com/office/drawing/2014/main" xmlns="" val="3285192308"/>
                    </a:ext>
                  </a:extLst>
                </a:gridCol>
              </a:tblGrid>
              <a:tr h="4263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USP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SUGERY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OTHER DRUGS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EXERCISE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NUTRITION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EMERGENCY CARE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SKIN CARE PRODUCTS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PHYSIOTHERAPY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DE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ELASTIC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2319849917"/>
                  </a:ext>
                </a:extLst>
              </a:tr>
              <a:tr h="395941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NON-INVASIVE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both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both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2768330045"/>
                  </a:ext>
                </a:extLst>
              </a:tr>
              <a:tr h="464650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SYSTEMIC   DECALCIFICATION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1197866273"/>
                  </a:ext>
                </a:extLst>
              </a:tr>
              <a:tr h="395941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RESTORES ELASTICITY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moderate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?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moderate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moderate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3975692022"/>
                  </a:ext>
                </a:extLst>
              </a:tr>
              <a:tr h="464650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NO NEGATIVE SIDE-EFFECTS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injury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allergies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allergies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2016786061"/>
                  </a:ext>
                </a:extLst>
              </a:tr>
              <a:tr h="395941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NO HOSPITALIZATION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4063214796"/>
                  </a:ext>
                </a:extLst>
              </a:tr>
              <a:tr h="395941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SHORT TREATMENT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depends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             (lifelong)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depends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3534387802"/>
                  </a:ext>
                </a:extLst>
              </a:tr>
              <a:tr h="492391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 NO PRECSRIPTION    REQUIRED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depends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1466242329"/>
                  </a:ext>
                </a:extLst>
              </a:tr>
              <a:tr h="395941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NO INFECTION RISK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depends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2742183948"/>
                  </a:ext>
                </a:extLst>
              </a:tr>
              <a:tr h="395941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PREVENTIVE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depends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340782346"/>
                  </a:ext>
                </a:extLst>
              </a:tr>
              <a:tr h="395941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LOW COST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depends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depends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potentially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1345751068"/>
                  </a:ext>
                </a:extLst>
              </a:tr>
              <a:tr h="395941">
                <a:tc>
                  <a:txBody>
                    <a:bodyPr/>
                    <a:lstStyle/>
                    <a:p>
                      <a:pPr lvl="0" algn="ctr" fontAlgn="b"/>
                      <a:r>
                        <a:rPr lang="en-US" sz="1400" u="none" strike="noStrike" dirty="0">
                          <a:effectLst/>
                        </a:rPr>
                        <a:t>NO RESISTENCE RISK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To be validated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682" marR="8682" marT="8682" marB="41673" anchor="ctr"/>
                </a:tc>
                <a:extLst>
                  <a:ext uri="{0D108BD9-81ED-4DB2-BD59-A6C34878D82A}">
                    <a16:rowId xmlns:a16="http://schemas.microsoft.com/office/drawing/2014/main" xmlns="" val="178576114"/>
                  </a:ext>
                </a:extLst>
              </a:tr>
            </a:tbl>
          </a:graphicData>
        </a:graphic>
      </p:graphicFrame>
      <p:sp>
        <p:nvSpPr>
          <p:cNvPr id="14" name="Foliennummernplatzhalter 13">
            <a:extLst>
              <a:ext uri="{FF2B5EF4-FFF2-40B4-BE49-F238E27FC236}">
                <a16:creationId xmlns:a16="http://schemas.microsoft.com/office/drawing/2014/main" xmlns="" id="{777B0D30-8F6C-45C1-904A-E37C3A0DC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4</a:t>
            </a:fld>
            <a:endParaRPr lang="en-US"/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xmlns="" id="{811F1692-FAE5-4607-9E65-26317B2E994A}"/>
              </a:ext>
            </a:extLst>
          </p:cNvPr>
          <p:cNvGrpSpPr/>
          <p:nvPr/>
        </p:nvGrpSpPr>
        <p:grpSpPr>
          <a:xfrm>
            <a:off x="2356904" y="1363501"/>
            <a:ext cx="8722254" cy="5003964"/>
            <a:chOff x="2356904" y="1363501"/>
            <a:chExt cx="8722254" cy="5003964"/>
          </a:xfrm>
        </p:grpSpPr>
        <p:pic>
          <p:nvPicPr>
            <p:cNvPr id="3" name="Grafik 2" descr="Häkchen">
              <a:extLst>
                <a:ext uri="{FF2B5EF4-FFF2-40B4-BE49-F238E27FC236}">
                  <a16:creationId xmlns:a16="http://schemas.microsoft.com/office/drawing/2014/main" xmlns="" id="{E87E5795-8F4F-4C1C-A17A-C262BBDA7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616516" y="1391398"/>
              <a:ext cx="411761" cy="411761"/>
            </a:xfrm>
            <a:prstGeom prst="rect">
              <a:avLst/>
            </a:prstGeom>
          </p:spPr>
        </p:pic>
        <p:pic>
          <p:nvPicPr>
            <p:cNvPr id="5" name="Grafik 4" descr="Schließen">
              <a:extLst>
                <a:ext uri="{FF2B5EF4-FFF2-40B4-BE49-F238E27FC236}">
                  <a16:creationId xmlns:a16="http://schemas.microsoft.com/office/drawing/2014/main" xmlns="" id="{AA1E1090-251E-4048-9DA4-485CEC562EA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70209" y="1415091"/>
              <a:ext cx="364377" cy="364377"/>
            </a:xfrm>
            <a:prstGeom prst="rect">
              <a:avLst/>
            </a:prstGeom>
          </p:spPr>
        </p:pic>
        <p:pic>
          <p:nvPicPr>
            <p:cNvPr id="17" name="Grafik 16" descr="Schließen">
              <a:extLst>
                <a:ext uri="{FF2B5EF4-FFF2-40B4-BE49-F238E27FC236}">
                  <a16:creationId xmlns:a16="http://schemas.microsoft.com/office/drawing/2014/main" xmlns="" id="{ADE93A26-899D-42A7-BD2D-D4CDBA5F353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9584111" y="1855554"/>
              <a:ext cx="364377" cy="364377"/>
            </a:xfrm>
            <a:prstGeom prst="rect">
              <a:avLst/>
            </a:prstGeom>
          </p:spPr>
        </p:pic>
        <p:pic>
          <p:nvPicPr>
            <p:cNvPr id="18" name="Grafik 17" descr="Schließen">
              <a:extLst>
                <a:ext uri="{FF2B5EF4-FFF2-40B4-BE49-F238E27FC236}">
                  <a16:creationId xmlns:a16="http://schemas.microsoft.com/office/drawing/2014/main" xmlns="" id="{6EF55230-4B19-4107-BBB1-22C16101C43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56904" y="5988527"/>
              <a:ext cx="364377" cy="364377"/>
            </a:xfrm>
            <a:prstGeom prst="rect">
              <a:avLst/>
            </a:prstGeom>
          </p:spPr>
        </p:pic>
        <p:pic>
          <p:nvPicPr>
            <p:cNvPr id="19" name="Grafik 18" descr="Schließen">
              <a:extLst>
                <a:ext uri="{FF2B5EF4-FFF2-40B4-BE49-F238E27FC236}">
                  <a16:creationId xmlns:a16="http://schemas.microsoft.com/office/drawing/2014/main" xmlns="" id="{2B6B8283-A76B-4BFA-B1AA-016C76E9E60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65518" y="5554935"/>
              <a:ext cx="364377" cy="364377"/>
            </a:xfrm>
            <a:prstGeom prst="rect">
              <a:avLst/>
            </a:prstGeom>
          </p:spPr>
        </p:pic>
        <p:pic>
          <p:nvPicPr>
            <p:cNvPr id="20" name="Grafik 19" descr="Schließen">
              <a:extLst>
                <a:ext uri="{FF2B5EF4-FFF2-40B4-BE49-F238E27FC236}">
                  <a16:creationId xmlns:a16="http://schemas.microsoft.com/office/drawing/2014/main" xmlns="" id="{899D06F2-038B-4D88-838A-3CCEBD7D1D7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65820" y="5152449"/>
              <a:ext cx="364377" cy="364377"/>
            </a:xfrm>
            <a:prstGeom prst="rect">
              <a:avLst/>
            </a:prstGeom>
          </p:spPr>
        </p:pic>
        <p:pic>
          <p:nvPicPr>
            <p:cNvPr id="21" name="Grafik 20" descr="Schließen">
              <a:extLst>
                <a:ext uri="{FF2B5EF4-FFF2-40B4-BE49-F238E27FC236}">
                  <a16:creationId xmlns:a16="http://schemas.microsoft.com/office/drawing/2014/main" xmlns="" id="{989168E9-0FEB-48ED-A460-0ECEFB58F4B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65820" y="4711718"/>
              <a:ext cx="364377" cy="364377"/>
            </a:xfrm>
            <a:prstGeom prst="rect">
              <a:avLst/>
            </a:prstGeom>
          </p:spPr>
        </p:pic>
        <p:pic>
          <p:nvPicPr>
            <p:cNvPr id="22" name="Grafik 21" descr="Schließen">
              <a:extLst>
                <a:ext uri="{FF2B5EF4-FFF2-40B4-BE49-F238E27FC236}">
                  <a16:creationId xmlns:a16="http://schemas.microsoft.com/office/drawing/2014/main" xmlns="" id="{F2A7D1B0-FFFF-4914-B605-FD3CC156A0B0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56904" y="4214986"/>
              <a:ext cx="364377" cy="364377"/>
            </a:xfrm>
            <a:prstGeom prst="rect">
              <a:avLst/>
            </a:prstGeom>
          </p:spPr>
        </p:pic>
        <p:pic>
          <p:nvPicPr>
            <p:cNvPr id="23" name="Grafik 22" descr="Schließen">
              <a:extLst>
                <a:ext uri="{FF2B5EF4-FFF2-40B4-BE49-F238E27FC236}">
                  <a16:creationId xmlns:a16="http://schemas.microsoft.com/office/drawing/2014/main" xmlns="" id="{2F728165-BAA4-46C7-91C2-A6571A73A6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70209" y="3267965"/>
              <a:ext cx="364377" cy="364377"/>
            </a:xfrm>
            <a:prstGeom prst="rect">
              <a:avLst/>
            </a:prstGeom>
          </p:spPr>
        </p:pic>
        <p:pic>
          <p:nvPicPr>
            <p:cNvPr id="24" name="Grafik 23" descr="Schließen">
              <a:extLst>
                <a:ext uri="{FF2B5EF4-FFF2-40B4-BE49-F238E27FC236}">
                  <a16:creationId xmlns:a16="http://schemas.microsoft.com/office/drawing/2014/main" xmlns="" id="{B39110CE-2BD5-458D-B2F8-839C3108032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70209" y="2812197"/>
              <a:ext cx="364377" cy="364377"/>
            </a:xfrm>
            <a:prstGeom prst="rect">
              <a:avLst/>
            </a:prstGeom>
          </p:spPr>
        </p:pic>
        <p:pic>
          <p:nvPicPr>
            <p:cNvPr id="25" name="Grafik 24" descr="Schließen">
              <a:extLst>
                <a:ext uri="{FF2B5EF4-FFF2-40B4-BE49-F238E27FC236}">
                  <a16:creationId xmlns:a16="http://schemas.microsoft.com/office/drawing/2014/main" xmlns="" id="{948D6726-7098-4456-868E-33188D77C6D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70209" y="2309108"/>
              <a:ext cx="364377" cy="364377"/>
            </a:xfrm>
            <a:prstGeom prst="rect">
              <a:avLst/>
            </a:prstGeom>
          </p:spPr>
        </p:pic>
        <p:pic>
          <p:nvPicPr>
            <p:cNvPr id="26" name="Grafik 25" descr="Schließen">
              <a:extLst>
                <a:ext uri="{FF2B5EF4-FFF2-40B4-BE49-F238E27FC236}">
                  <a16:creationId xmlns:a16="http://schemas.microsoft.com/office/drawing/2014/main" xmlns="" id="{C8629A23-7861-4CA7-BC0A-A4529F0C9E2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2370209" y="1850489"/>
              <a:ext cx="364377" cy="364377"/>
            </a:xfrm>
            <a:prstGeom prst="rect">
              <a:avLst/>
            </a:prstGeom>
          </p:spPr>
        </p:pic>
        <p:pic>
          <p:nvPicPr>
            <p:cNvPr id="28" name="Grafik 27" descr="Schließen">
              <a:extLst>
                <a:ext uri="{FF2B5EF4-FFF2-40B4-BE49-F238E27FC236}">
                  <a16:creationId xmlns:a16="http://schemas.microsoft.com/office/drawing/2014/main" xmlns="" id="{8F1A992A-EBF8-421B-BD0D-1CBB6102D47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9579799" y="3746641"/>
              <a:ext cx="364377" cy="364377"/>
            </a:xfrm>
            <a:prstGeom prst="rect">
              <a:avLst/>
            </a:prstGeom>
          </p:spPr>
        </p:pic>
        <p:pic>
          <p:nvPicPr>
            <p:cNvPr id="29" name="Grafik 28" descr="Schließen">
              <a:extLst>
                <a:ext uri="{FF2B5EF4-FFF2-40B4-BE49-F238E27FC236}">
                  <a16:creationId xmlns:a16="http://schemas.microsoft.com/office/drawing/2014/main" xmlns="" id="{04C8BCB3-9017-49BF-9EB3-A336148CF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8195578" y="1846851"/>
              <a:ext cx="364377" cy="364377"/>
            </a:xfrm>
            <a:prstGeom prst="rect">
              <a:avLst/>
            </a:prstGeom>
          </p:spPr>
        </p:pic>
        <p:pic>
          <p:nvPicPr>
            <p:cNvPr id="30" name="Grafik 29" descr="Schließen">
              <a:extLst>
                <a:ext uri="{FF2B5EF4-FFF2-40B4-BE49-F238E27FC236}">
                  <a16:creationId xmlns:a16="http://schemas.microsoft.com/office/drawing/2014/main" xmlns="" id="{C7BC0E31-2D02-4E85-BB0A-3E789A6807B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6717787" y="4243171"/>
              <a:ext cx="364377" cy="364377"/>
            </a:xfrm>
            <a:prstGeom prst="rect">
              <a:avLst/>
            </a:prstGeom>
          </p:spPr>
        </p:pic>
        <p:pic>
          <p:nvPicPr>
            <p:cNvPr id="31" name="Grafik 30" descr="Schließen">
              <a:extLst>
                <a:ext uri="{FF2B5EF4-FFF2-40B4-BE49-F238E27FC236}">
                  <a16:creationId xmlns:a16="http://schemas.microsoft.com/office/drawing/2014/main" xmlns="" id="{996F45B2-7915-459A-A623-C61D3239E32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6727353" y="3264028"/>
              <a:ext cx="364377" cy="364377"/>
            </a:xfrm>
            <a:prstGeom prst="rect">
              <a:avLst/>
            </a:prstGeom>
          </p:spPr>
        </p:pic>
        <p:pic>
          <p:nvPicPr>
            <p:cNvPr id="32" name="Grafik 31" descr="Schließen">
              <a:extLst>
                <a:ext uri="{FF2B5EF4-FFF2-40B4-BE49-F238E27FC236}">
                  <a16:creationId xmlns:a16="http://schemas.microsoft.com/office/drawing/2014/main" xmlns="" id="{6E787F7E-7650-4119-ACAE-95CCE03987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3640207" y="5988527"/>
              <a:ext cx="364377" cy="364377"/>
            </a:xfrm>
            <a:prstGeom prst="rect">
              <a:avLst/>
            </a:prstGeom>
          </p:spPr>
        </p:pic>
        <p:pic>
          <p:nvPicPr>
            <p:cNvPr id="33" name="Grafik 32" descr="Schließen">
              <a:extLst>
                <a:ext uri="{FF2B5EF4-FFF2-40B4-BE49-F238E27FC236}">
                  <a16:creationId xmlns:a16="http://schemas.microsoft.com/office/drawing/2014/main" xmlns="" id="{D15A220B-649D-43DF-AFB9-AAFE3D5D98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3640207" y="5554935"/>
              <a:ext cx="364377" cy="364377"/>
            </a:xfrm>
            <a:prstGeom prst="rect">
              <a:avLst/>
            </a:prstGeom>
          </p:spPr>
        </p:pic>
        <p:pic>
          <p:nvPicPr>
            <p:cNvPr id="34" name="Grafik 33" descr="Schließen">
              <a:extLst>
                <a:ext uri="{FF2B5EF4-FFF2-40B4-BE49-F238E27FC236}">
                  <a16:creationId xmlns:a16="http://schemas.microsoft.com/office/drawing/2014/main" xmlns="" id="{EEFD7C7D-2BD7-4C92-83CB-53CE2BE9A8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3640207" y="5154361"/>
              <a:ext cx="364377" cy="364377"/>
            </a:xfrm>
            <a:prstGeom prst="rect">
              <a:avLst/>
            </a:prstGeom>
          </p:spPr>
        </p:pic>
        <p:pic>
          <p:nvPicPr>
            <p:cNvPr id="35" name="Grafik 34" descr="Schließen">
              <a:extLst>
                <a:ext uri="{FF2B5EF4-FFF2-40B4-BE49-F238E27FC236}">
                  <a16:creationId xmlns:a16="http://schemas.microsoft.com/office/drawing/2014/main" xmlns="" id="{0494A100-80E0-4FF0-8763-FEE59A68F7E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3645535" y="4214986"/>
              <a:ext cx="364377" cy="364377"/>
            </a:xfrm>
            <a:prstGeom prst="rect">
              <a:avLst/>
            </a:prstGeom>
          </p:spPr>
        </p:pic>
        <p:pic>
          <p:nvPicPr>
            <p:cNvPr id="36" name="Grafik 35" descr="Schließen">
              <a:extLst>
                <a:ext uri="{FF2B5EF4-FFF2-40B4-BE49-F238E27FC236}">
                  <a16:creationId xmlns:a16="http://schemas.microsoft.com/office/drawing/2014/main" xmlns="" id="{112B8A6A-28D0-4E45-B56E-D87E0CCA5B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3642586" y="2812196"/>
              <a:ext cx="364377" cy="364377"/>
            </a:xfrm>
            <a:prstGeom prst="rect">
              <a:avLst/>
            </a:prstGeom>
          </p:spPr>
        </p:pic>
        <p:pic>
          <p:nvPicPr>
            <p:cNvPr id="37" name="Grafik 36" descr="Schließen">
              <a:extLst>
                <a:ext uri="{FF2B5EF4-FFF2-40B4-BE49-F238E27FC236}">
                  <a16:creationId xmlns:a16="http://schemas.microsoft.com/office/drawing/2014/main" xmlns="" id="{F581C1F9-9F13-4867-95D5-D8E8773A337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3640207" y="2309108"/>
              <a:ext cx="364377" cy="364377"/>
            </a:xfrm>
            <a:prstGeom prst="rect">
              <a:avLst/>
            </a:prstGeom>
          </p:spPr>
        </p:pic>
        <p:pic>
          <p:nvPicPr>
            <p:cNvPr id="39" name="Grafik 38" descr="Schließen">
              <a:extLst>
                <a:ext uri="{FF2B5EF4-FFF2-40B4-BE49-F238E27FC236}">
                  <a16:creationId xmlns:a16="http://schemas.microsoft.com/office/drawing/2014/main" xmlns="" id="{BDB81E0B-0458-4736-80B9-6EE7B3184AC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3640207" y="1855555"/>
              <a:ext cx="364377" cy="364377"/>
            </a:xfrm>
            <a:prstGeom prst="rect">
              <a:avLst/>
            </a:prstGeom>
          </p:spPr>
        </p:pic>
        <p:pic>
          <p:nvPicPr>
            <p:cNvPr id="40" name="Grafik 39" descr="Häkchen">
              <a:extLst>
                <a:ext uri="{FF2B5EF4-FFF2-40B4-BE49-F238E27FC236}">
                  <a16:creationId xmlns:a16="http://schemas.microsoft.com/office/drawing/2014/main" xmlns="" id="{7CABD537-DF6E-4A55-A3BC-E22BDFC477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689477" y="4664334"/>
              <a:ext cx="411761" cy="411761"/>
            </a:xfrm>
            <a:prstGeom prst="rect">
              <a:avLst/>
            </a:prstGeom>
          </p:spPr>
        </p:pic>
        <p:pic>
          <p:nvPicPr>
            <p:cNvPr id="41" name="Grafik 40" descr="Häkchen">
              <a:extLst>
                <a:ext uri="{FF2B5EF4-FFF2-40B4-BE49-F238E27FC236}">
                  <a16:creationId xmlns:a16="http://schemas.microsoft.com/office/drawing/2014/main" xmlns="" id="{0170FBAC-77EC-401C-B8B1-D2246C1B123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685393" y="4191293"/>
              <a:ext cx="411761" cy="411761"/>
            </a:xfrm>
            <a:prstGeom prst="rect">
              <a:avLst/>
            </a:prstGeom>
          </p:spPr>
        </p:pic>
        <p:pic>
          <p:nvPicPr>
            <p:cNvPr id="42" name="Grafik 41" descr="Häkchen">
              <a:extLst>
                <a:ext uri="{FF2B5EF4-FFF2-40B4-BE49-F238E27FC236}">
                  <a16:creationId xmlns:a16="http://schemas.microsoft.com/office/drawing/2014/main" xmlns="" id="{72BA42CB-9211-4896-B163-CD16D40898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685393" y="5124216"/>
              <a:ext cx="411761" cy="411761"/>
            </a:xfrm>
            <a:prstGeom prst="rect">
              <a:avLst/>
            </a:prstGeom>
          </p:spPr>
        </p:pic>
        <p:pic>
          <p:nvPicPr>
            <p:cNvPr id="43" name="Grafik 42" descr="Häkchen">
              <a:extLst>
                <a:ext uri="{FF2B5EF4-FFF2-40B4-BE49-F238E27FC236}">
                  <a16:creationId xmlns:a16="http://schemas.microsoft.com/office/drawing/2014/main" xmlns="" id="{22FF6F41-FE8D-465A-B094-E7D1381E6E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685394" y="1391398"/>
              <a:ext cx="411761" cy="411761"/>
            </a:xfrm>
            <a:prstGeom prst="rect">
              <a:avLst/>
            </a:prstGeom>
          </p:spPr>
        </p:pic>
        <p:pic>
          <p:nvPicPr>
            <p:cNvPr id="44" name="Grafik 43" descr="Häkchen">
              <a:extLst>
                <a:ext uri="{FF2B5EF4-FFF2-40B4-BE49-F238E27FC236}">
                  <a16:creationId xmlns:a16="http://schemas.microsoft.com/office/drawing/2014/main" xmlns="" id="{70772ECB-37CF-4552-AC8B-179D6734F9B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592823" y="4664334"/>
              <a:ext cx="411761" cy="411761"/>
            </a:xfrm>
            <a:prstGeom prst="rect">
              <a:avLst/>
            </a:prstGeom>
          </p:spPr>
        </p:pic>
        <p:pic>
          <p:nvPicPr>
            <p:cNvPr id="45" name="Grafik 44" descr="Häkchen">
              <a:extLst>
                <a:ext uri="{FF2B5EF4-FFF2-40B4-BE49-F238E27FC236}">
                  <a16:creationId xmlns:a16="http://schemas.microsoft.com/office/drawing/2014/main" xmlns="" id="{A2E5573E-9F1B-4A1D-ACC5-1736103AE05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3616516" y="3246764"/>
              <a:ext cx="411761" cy="411761"/>
            </a:xfrm>
            <a:prstGeom prst="rect">
              <a:avLst/>
            </a:prstGeom>
          </p:spPr>
        </p:pic>
        <p:pic>
          <p:nvPicPr>
            <p:cNvPr id="47" name="Grafik 46" descr="Häkchen">
              <a:extLst>
                <a:ext uri="{FF2B5EF4-FFF2-40B4-BE49-F238E27FC236}">
                  <a16:creationId xmlns:a16="http://schemas.microsoft.com/office/drawing/2014/main" xmlns="" id="{F8804A1A-E80C-43E0-81DE-3DCA9A91D7C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685393" y="5535633"/>
              <a:ext cx="411761" cy="411761"/>
            </a:xfrm>
            <a:prstGeom prst="rect">
              <a:avLst/>
            </a:prstGeom>
          </p:spPr>
        </p:pic>
        <p:pic>
          <p:nvPicPr>
            <p:cNvPr id="48" name="Grafik 47" descr="Häkchen">
              <a:extLst>
                <a:ext uri="{FF2B5EF4-FFF2-40B4-BE49-F238E27FC236}">
                  <a16:creationId xmlns:a16="http://schemas.microsoft.com/office/drawing/2014/main" xmlns="" id="{678C9810-2FEE-4F27-A580-258886BD4D0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680402" y="5919312"/>
              <a:ext cx="411761" cy="411761"/>
            </a:xfrm>
            <a:prstGeom prst="rect">
              <a:avLst/>
            </a:prstGeom>
          </p:spPr>
        </p:pic>
        <p:pic>
          <p:nvPicPr>
            <p:cNvPr id="49" name="Grafik 48" descr="Häkchen">
              <a:extLst>
                <a:ext uri="{FF2B5EF4-FFF2-40B4-BE49-F238E27FC236}">
                  <a16:creationId xmlns:a16="http://schemas.microsoft.com/office/drawing/2014/main" xmlns="" id="{FE3919B8-B717-4839-B332-18CAA261C92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585199" y="4688027"/>
              <a:ext cx="411761" cy="411761"/>
            </a:xfrm>
            <a:prstGeom prst="rect">
              <a:avLst/>
            </a:prstGeom>
          </p:spPr>
        </p:pic>
        <p:pic>
          <p:nvPicPr>
            <p:cNvPr id="50" name="Grafik 49" descr="Häkchen">
              <a:extLst>
                <a:ext uri="{FF2B5EF4-FFF2-40B4-BE49-F238E27FC236}">
                  <a16:creationId xmlns:a16="http://schemas.microsoft.com/office/drawing/2014/main" xmlns="" id="{DB8384B7-DFDC-40C0-A7E8-CBE30D785B7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581115" y="4214986"/>
              <a:ext cx="411761" cy="411761"/>
            </a:xfrm>
            <a:prstGeom prst="rect">
              <a:avLst/>
            </a:prstGeom>
          </p:spPr>
        </p:pic>
        <p:pic>
          <p:nvPicPr>
            <p:cNvPr id="51" name="Grafik 50" descr="Häkchen">
              <a:extLst>
                <a:ext uri="{FF2B5EF4-FFF2-40B4-BE49-F238E27FC236}">
                  <a16:creationId xmlns:a16="http://schemas.microsoft.com/office/drawing/2014/main" xmlns="" id="{101C1096-C8A8-4675-BB87-318CE00FC0A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581115" y="5135209"/>
              <a:ext cx="411761" cy="411761"/>
            </a:xfrm>
            <a:prstGeom prst="rect">
              <a:avLst/>
            </a:prstGeom>
          </p:spPr>
        </p:pic>
        <p:pic>
          <p:nvPicPr>
            <p:cNvPr id="52" name="Grafik 51" descr="Häkchen">
              <a:extLst>
                <a:ext uri="{FF2B5EF4-FFF2-40B4-BE49-F238E27FC236}">
                  <a16:creationId xmlns:a16="http://schemas.microsoft.com/office/drawing/2014/main" xmlns="" id="{B09CFAA3-E95E-4702-AFEA-2D9B998070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581115" y="5559326"/>
              <a:ext cx="411761" cy="411761"/>
            </a:xfrm>
            <a:prstGeom prst="rect">
              <a:avLst/>
            </a:prstGeom>
          </p:spPr>
        </p:pic>
        <p:pic>
          <p:nvPicPr>
            <p:cNvPr id="53" name="Grafik 52" descr="Häkchen">
              <a:extLst>
                <a:ext uri="{FF2B5EF4-FFF2-40B4-BE49-F238E27FC236}">
                  <a16:creationId xmlns:a16="http://schemas.microsoft.com/office/drawing/2014/main" xmlns="" id="{C0CC2261-C327-4149-B79A-F989B482A08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576124" y="5943005"/>
              <a:ext cx="411761" cy="411761"/>
            </a:xfrm>
            <a:prstGeom prst="rect">
              <a:avLst/>
            </a:prstGeom>
          </p:spPr>
        </p:pic>
        <p:pic>
          <p:nvPicPr>
            <p:cNvPr id="56" name="Grafik 55" descr="Häkchen">
              <a:extLst>
                <a:ext uri="{FF2B5EF4-FFF2-40B4-BE49-F238E27FC236}">
                  <a16:creationId xmlns:a16="http://schemas.microsoft.com/office/drawing/2014/main" xmlns="" id="{E60291F6-7273-4B4E-B205-87162C275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667397" y="1363501"/>
              <a:ext cx="411761" cy="411761"/>
            </a:xfrm>
            <a:prstGeom prst="rect">
              <a:avLst/>
            </a:prstGeom>
          </p:spPr>
        </p:pic>
        <p:pic>
          <p:nvPicPr>
            <p:cNvPr id="57" name="Grafik 56" descr="Häkchen">
              <a:extLst>
                <a:ext uri="{FF2B5EF4-FFF2-40B4-BE49-F238E27FC236}">
                  <a16:creationId xmlns:a16="http://schemas.microsoft.com/office/drawing/2014/main" xmlns="" id="{E509F413-3FC9-40E9-8C04-D9E65D83E15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9598519" y="1382145"/>
              <a:ext cx="411761" cy="411761"/>
            </a:xfrm>
            <a:prstGeom prst="rect">
              <a:avLst/>
            </a:prstGeom>
          </p:spPr>
        </p:pic>
        <p:pic>
          <p:nvPicPr>
            <p:cNvPr id="58" name="Grafik 57" descr="Häkchen">
              <a:extLst>
                <a:ext uri="{FF2B5EF4-FFF2-40B4-BE49-F238E27FC236}">
                  <a16:creationId xmlns:a16="http://schemas.microsoft.com/office/drawing/2014/main" xmlns="" id="{0B3C382E-0D07-4DB9-985B-3E2C1166873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8195578" y="5955704"/>
              <a:ext cx="411761" cy="411761"/>
            </a:xfrm>
            <a:prstGeom prst="rect">
              <a:avLst/>
            </a:prstGeom>
          </p:spPr>
        </p:pic>
        <p:pic>
          <p:nvPicPr>
            <p:cNvPr id="59" name="Grafik 58" descr="Häkchen">
              <a:extLst>
                <a:ext uri="{FF2B5EF4-FFF2-40B4-BE49-F238E27FC236}">
                  <a16:creationId xmlns:a16="http://schemas.microsoft.com/office/drawing/2014/main" xmlns="" id="{F8EDF854-3536-484F-AB5E-717FC213FDB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8195579" y="3238862"/>
              <a:ext cx="411761" cy="411761"/>
            </a:xfrm>
            <a:prstGeom prst="rect">
              <a:avLst/>
            </a:prstGeom>
          </p:spPr>
        </p:pic>
        <p:pic>
          <p:nvPicPr>
            <p:cNvPr id="60" name="Grafik 59" descr="Häkchen">
              <a:extLst>
                <a:ext uri="{FF2B5EF4-FFF2-40B4-BE49-F238E27FC236}">
                  <a16:creationId xmlns:a16="http://schemas.microsoft.com/office/drawing/2014/main" xmlns="" id="{343E53FC-7B74-4007-BCC1-057A9FAC33F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6708248" y="5932011"/>
              <a:ext cx="411761" cy="411761"/>
            </a:xfrm>
            <a:prstGeom prst="rect">
              <a:avLst/>
            </a:prstGeom>
          </p:spPr>
        </p:pic>
        <p:pic>
          <p:nvPicPr>
            <p:cNvPr id="61" name="Grafik 60" descr="Häkchen">
              <a:extLst>
                <a:ext uri="{FF2B5EF4-FFF2-40B4-BE49-F238E27FC236}">
                  <a16:creationId xmlns:a16="http://schemas.microsoft.com/office/drawing/2014/main" xmlns="" id="{C8842DB9-DEFA-4080-946A-4A1153B94C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576121" y="3264028"/>
              <a:ext cx="411761" cy="411761"/>
            </a:xfrm>
            <a:prstGeom prst="rect">
              <a:avLst/>
            </a:prstGeom>
          </p:spPr>
        </p:pic>
        <p:pic>
          <p:nvPicPr>
            <p:cNvPr id="62" name="Grafik 61" descr="Häkchen">
              <a:extLst>
                <a:ext uri="{FF2B5EF4-FFF2-40B4-BE49-F238E27FC236}">
                  <a16:creationId xmlns:a16="http://schemas.microsoft.com/office/drawing/2014/main" xmlns="" id="{119F381A-E7C4-4632-A002-568E18052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585199" y="1385707"/>
              <a:ext cx="411761" cy="411761"/>
            </a:xfrm>
            <a:prstGeom prst="rect">
              <a:avLst/>
            </a:prstGeom>
          </p:spPr>
        </p:pic>
        <p:pic>
          <p:nvPicPr>
            <p:cNvPr id="67" name="Grafik 66" descr="Häkchen">
              <a:extLst>
                <a:ext uri="{FF2B5EF4-FFF2-40B4-BE49-F238E27FC236}">
                  <a16:creationId xmlns:a16="http://schemas.microsoft.com/office/drawing/2014/main" xmlns="" id="{CE2554B2-CB53-4C63-8209-D2567F288A0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9602603" y="4688027"/>
              <a:ext cx="411761" cy="411761"/>
            </a:xfrm>
            <a:prstGeom prst="rect">
              <a:avLst/>
            </a:prstGeom>
          </p:spPr>
        </p:pic>
        <p:pic>
          <p:nvPicPr>
            <p:cNvPr id="68" name="Grafik 67" descr="Häkchen">
              <a:extLst>
                <a:ext uri="{FF2B5EF4-FFF2-40B4-BE49-F238E27FC236}">
                  <a16:creationId xmlns:a16="http://schemas.microsoft.com/office/drawing/2014/main" xmlns="" id="{0B0A87FC-2DF9-4947-9A0F-F93B41F9434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9598519" y="4214986"/>
              <a:ext cx="411761" cy="411761"/>
            </a:xfrm>
            <a:prstGeom prst="rect">
              <a:avLst/>
            </a:prstGeom>
          </p:spPr>
        </p:pic>
        <p:pic>
          <p:nvPicPr>
            <p:cNvPr id="69" name="Grafik 68" descr="Häkchen">
              <a:extLst>
                <a:ext uri="{FF2B5EF4-FFF2-40B4-BE49-F238E27FC236}">
                  <a16:creationId xmlns:a16="http://schemas.microsoft.com/office/drawing/2014/main" xmlns="" id="{0DA70246-1736-4ACF-80D6-F5A108D29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9598519" y="5135209"/>
              <a:ext cx="411761" cy="411761"/>
            </a:xfrm>
            <a:prstGeom prst="rect">
              <a:avLst/>
            </a:prstGeom>
          </p:spPr>
        </p:pic>
        <p:pic>
          <p:nvPicPr>
            <p:cNvPr id="70" name="Grafik 69" descr="Häkchen">
              <a:extLst>
                <a:ext uri="{FF2B5EF4-FFF2-40B4-BE49-F238E27FC236}">
                  <a16:creationId xmlns:a16="http://schemas.microsoft.com/office/drawing/2014/main" xmlns="" id="{10AB8829-1AFF-4B94-88CE-FE71A7D50F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667397" y="4694143"/>
              <a:ext cx="411761" cy="411761"/>
            </a:xfrm>
            <a:prstGeom prst="rect">
              <a:avLst/>
            </a:prstGeom>
          </p:spPr>
        </p:pic>
        <p:pic>
          <p:nvPicPr>
            <p:cNvPr id="71" name="Grafik 70" descr="Häkchen">
              <a:extLst>
                <a:ext uri="{FF2B5EF4-FFF2-40B4-BE49-F238E27FC236}">
                  <a16:creationId xmlns:a16="http://schemas.microsoft.com/office/drawing/2014/main" xmlns="" id="{02762F5F-4716-45CF-BE89-49C3791347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663313" y="5141325"/>
              <a:ext cx="411761" cy="411761"/>
            </a:xfrm>
            <a:prstGeom prst="rect">
              <a:avLst/>
            </a:prstGeom>
          </p:spPr>
        </p:pic>
        <p:pic>
          <p:nvPicPr>
            <p:cNvPr id="72" name="Grafik 71" descr="Häkchen">
              <a:extLst>
                <a:ext uri="{FF2B5EF4-FFF2-40B4-BE49-F238E27FC236}">
                  <a16:creationId xmlns:a16="http://schemas.microsoft.com/office/drawing/2014/main" xmlns="" id="{7268F7C9-D46D-4A4F-8349-E999C543A69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667397" y="2296960"/>
              <a:ext cx="411761" cy="411761"/>
            </a:xfrm>
            <a:prstGeom prst="rect">
              <a:avLst/>
            </a:prstGeom>
          </p:spPr>
        </p:pic>
        <p:pic>
          <p:nvPicPr>
            <p:cNvPr id="73" name="Grafik 72" descr="Häkchen">
              <a:extLst>
                <a:ext uri="{FF2B5EF4-FFF2-40B4-BE49-F238E27FC236}">
                  <a16:creationId xmlns:a16="http://schemas.microsoft.com/office/drawing/2014/main" xmlns="" id="{3974458C-AF82-4064-8BEE-2F50F3F3F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663313" y="1823919"/>
              <a:ext cx="411761" cy="411761"/>
            </a:xfrm>
            <a:prstGeom prst="rect">
              <a:avLst/>
            </a:prstGeom>
          </p:spPr>
        </p:pic>
        <p:pic>
          <p:nvPicPr>
            <p:cNvPr id="74" name="Grafik 73" descr="Häkchen">
              <a:extLst>
                <a:ext uri="{FF2B5EF4-FFF2-40B4-BE49-F238E27FC236}">
                  <a16:creationId xmlns:a16="http://schemas.microsoft.com/office/drawing/2014/main" xmlns="" id="{1017B433-C6D9-4C58-A74F-BE8A0FB77E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663313" y="2756842"/>
              <a:ext cx="411761" cy="411761"/>
            </a:xfrm>
            <a:prstGeom prst="rect">
              <a:avLst/>
            </a:prstGeom>
          </p:spPr>
        </p:pic>
        <p:pic>
          <p:nvPicPr>
            <p:cNvPr id="75" name="Grafik 74" descr="Häkchen">
              <a:extLst>
                <a:ext uri="{FF2B5EF4-FFF2-40B4-BE49-F238E27FC236}">
                  <a16:creationId xmlns:a16="http://schemas.microsoft.com/office/drawing/2014/main" xmlns="" id="{ED2D698D-B7BB-4060-BA63-899A2BAB9B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667396" y="3206542"/>
              <a:ext cx="411761" cy="411761"/>
            </a:xfrm>
            <a:prstGeom prst="rect">
              <a:avLst/>
            </a:prstGeom>
          </p:spPr>
        </p:pic>
        <p:pic>
          <p:nvPicPr>
            <p:cNvPr id="76" name="Grafik 75" descr="Häkchen">
              <a:extLst>
                <a:ext uri="{FF2B5EF4-FFF2-40B4-BE49-F238E27FC236}">
                  <a16:creationId xmlns:a16="http://schemas.microsoft.com/office/drawing/2014/main" xmlns="" id="{D4EC648C-D709-4329-98B6-79E7C29713F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10663312" y="3715819"/>
              <a:ext cx="411761" cy="411761"/>
            </a:xfrm>
            <a:prstGeom prst="rect">
              <a:avLst/>
            </a:prstGeom>
          </p:spPr>
        </p:pic>
        <p:pic>
          <p:nvPicPr>
            <p:cNvPr id="77" name="Grafik 76" descr="Schließen">
              <a:extLst>
                <a:ext uri="{FF2B5EF4-FFF2-40B4-BE49-F238E27FC236}">
                  <a16:creationId xmlns:a16="http://schemas.microsoft.com/office/drawing/2014/main" xmlns="" id="{AA3C26D6-DFFC-409F-B19C-E02BBD15A1D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6727411" y="2812196"/>
              <a:ext cx="364377" cy="364377"/>
            </a:xfrm>
            <a:prstGeom prst="rect">
              <a:avLst/>
            </a:prstGeom>
          </p:spPr>
        </p:pic>
        <p:pic>
          <p:nvPicPr>
            <p:cNvPr id="78" name="Grafik 77" descr="Schließen">
              <a:extLst>
                <a:ext uri="{FF2B5EF4-FFF2-40B4-BE49-F238E27FC236}">
                  <a16:creationId xmlns:a16="http://schemas.microsoft.com/office/drawing/2014/main" xmlns="" id="{5FF019D0-A689-4409-9749-4771D4F44D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6725032" y="2309108"/>
              <a:ext cx="364377" cy="364377"/>
            </a:xfrm>
            <a:prstGeom prst="rect">
              <a:avLst/>
            </a:prstGeom>
          </p:spPr>
        </p:pic>
        <p:pic>
          <p:nvPicPr>
            <p:cNvPr id="79" name="Grafik 78" descr="Schließen">
              <a:extLst>
                <a:ext uri="{FF2B5EF4-FFF2-40B4-BE49-F238E27FC236}">
                  <a16:creationId xmlns:a16="http://schemas.microsoft.com/office/drawing/2014/main" xmlns="" id="{27DE9BEB-BFE7-4BC9-AC2F-1E9FB728023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6725032" y="1855555"/>
              <a:ext cx="364377" cy="364377"/>
            </a:xfrm>
            <a:prstGeom prst="rect">
              <a:avLst/>
            </a:prstGeom>
          </p:spPr>
        </p:pic>
        <p:pic>
          <p:nvPicPr>
            <p:cNvPr id="80" name="Grafik 79" descr="Schließen">
              <a:extLst>
                <a:ext uri="{FF2B5EF4-FFF2-40B4-BE49-F238E27FC236}">
                  <a16:creationId xmlns:a16="http://schemas.microsoft.com/office/drawing/2014/main" xmlns="" id="{A4949888-26AE-4695-8801-8D51732E7C9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6707946" y="5554935"/>
              <a:ext cx="364377" cy="364377"/>
            </a:xfrm>
            <a:prstGeom prst="rect">
              <a:avLst/>
            </a:prstGeom>
          </p:spPr>
        </p:pic>
        <p:pic>
          <p:nvPicPr>
            <p:cNvPr id="81" name="Grafik 80" descr="Schließen">
              <a:extLst>
                <a:ext uri="{FF2B5EF4-FFF2-40B4-BE49-F238E27FC236}">
                  <a16:creationId xmlns:a16="http://schemas.microsoft.com/office/drawing/2014/main" xmlns="" id="{28865F1C-8555-4BB4-B8CD-555B6E76E4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6708248" y="5152449"/>
              <a:ext cx="364377" cy="364377"/>
            </a:xfrm>
            <a:prstGeom prst="rect">
              <a:avLst/>
            </a:prstGeom>
          </p:spPr>
        </p:pic>
        <p:pic>
          <p:nvPicPr>
            <p:cNvPr id="82" name="Grafik 81" descr="Schließen">
              <a:extLst>
                <a:ext uri="{FF2B5EF4-FFF2-40B4-BE49-F238E27FC236}">
                  <a16:creationId xmlns:a16="http://schemas.microsoft.com/office/drawing/2014/main" xmlns="" id="{7AEDDEFA-3ECC-459F-B82F-30F929E58A9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6708248" y="4711718"/>
              <a:ext cx="364377" cy="364377"/>
            </a:xfrm>
            <a:prstGeom prst="rect">
              <a:avLst/>
            </a:prstGeom>
          </p:spPr>
        </p:pic>
        <p:pic>
          <p:nvPicPr>
            <p:cNvPr id="83" name="Grafik 82" descr="Schließen">
              <a:extLst>
                <a:ext uri="{FF2B5EF4-FFF2-40B4-BE49-F238E27FC236}">
                  <a16:creationId xmlns:a16="http://schemas.microsoft.com/office/drawing/2014/main" xmlns="" id="{4B1C519A-5455-41B8-89D0-E64AFF6C7D8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9579800" y="3291635"/>
              <a:ext cx="364377" cy="364377"/>
            </a:xfrm>
            <a:prstGeom prst="rect">
              <a:avLst/>
            </a:prstGeom>
          </p:spPr>
        </p:pic>
        <p:pic>
          <p:nvPicPr>
            <p:cNvPr id="84" name="Grafik 83" descr="Schließen">
              <a:extLst>
                <a:ext uri="{FF2B5EF4-FFF2-40B4-BE49-F238E27FC236}">
                  <a16:creationId xmlns:a16="http://schemas.microsoft.com/office/drawing/2014/main" xmlns="" id="{8F67087F-50B5-4ACC-BE04-DB49894C194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9584111" y="2798568"/>
              <a:ext cx="364377" cy="364377"/>
            </a:xfrm>
            <a:prstGeom prst="rect">
              <a:avLst/>
            </a:prstGeom>
          </p:spPr>
        </p:pic>
        <p:pic>
          <p:nvPicPr>
            <p:cNvPr id="85" name="Grafik 84" descr="Schließen">
              <a:extLst>
                <a:ext uri="{FF2B5EF4-FFF2-40B4-BE49-F238E27FC236}">
                  <a16:creationId xmlns:a16="http://schemas.microsoft.com/office/drawing/2014/main" xmlns="" id="{C7D138A2-EB4A-4226-8E9D-9C255DB23AB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8195577" y="3733587"/>
              <a:ext cx="364377" cy="364377"/>
            </a:xfrm>
            <a:prstGeom prst="rect">
              <a:avLst/>
            </a:prstGeom>
          </p:spPr>
        </p:pic>
        <p:pic>
          <p:nvPicPr>
            <p:cNvPr id="86" name="Grafik 85" descr="Schließen">
              <a:extLst>
                <a:ext uri="{FF2B5EF4-FFF2-40B4-BE49-F238E27FC236}">
                  <a16:creationId xmlns:a16="http://schemas.microsoft.com/office/drawing/2014/main" xmlns="" id="{0EA6ED93-0CB2-4919-96BA-D33C65AE192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9590454" y="5985337"/>
              <a:ext cx="364377" cy="364377"/>
            </a:xfrm>
            <a:prstGeom prst="rect">
              <a:avLst/>
            </a:prstGeom>
          </p:spPr>
        </p:pic>
        <p:pic>
          <p:nvPicPr>
            <p:cNvPr id="87" name="Grafik 86" descr="Schließen">
              <a:extLst>
                <a:ext uri="{FF2B5EF4-FFF2-40B4-BE49-F238E27FC236}">
                  <a16:creationId xmlns:a16="http://schemas.microsoft.com/office/drawing/2014/main" xmlns="" id="{C57328F0-E912-4C92-855B-580F8E73A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10687807" y="4215624"/>
              <a:ext cx="364377" cy="364377"/>
            </a:xfrm>
            <a:prstGeom prst="rect">
              <a:avLst/>
            </a:prstGeom>
          </p:spPr>
        </p:pic>
        <p:pic>
          <p:nvPicPr>
            <p:cNvPr id="88" name="Grafik 87" descr="Schließen">
              <a:extLst>
                <a:ext uri="{FF2B5EF4-FFF2-40B4-BE49-F238E27FC236}">
                  <a16:creationId xmlns:a16="http://schemas.microsoft.com/office/drawing/2014/main" xmlns="" id="{B6097AF9-D62B-4CCB-8E8B-296CD9CC8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5582185" y="3735015"/>
              <a:ext cx="364377" cy="364377"/>
            </a:xfrm>
            <a:prstGeom prst="rect">
              <a:avLst/>
            </a:prstGeom>
          </p:spPr>
        </p:pic>
        <p:pic>
          <p:nvPicPr>
            <p:cNvPr id="89" name="Grafik 88" descr="Schließen">
              <a:extLst>
                <a:ext uri="{FF2B5EF4-FFF2-40B4-BE49-F238E27FC236}">
                  <a16:creationId xmlns:a16="http://schemas.microsoft.com/office/drawing/2014/main" xmlns="" id="{341040E0-6DA1-47E4-AC6A-19CB3179B1D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4680861" y="3746641"/>
              <a:ext cx="364377" cy="364377"/>
            </a:xfrm>
            <a:prstGeom prst="rect">
              <a:avLst/>
            </a:prstGeom>
          </p:spPr>
        </p:pic>
        <p:pic>
          <p:nvPicPr>
            <p:cNvPr id="90" name="Grafik 89" descr="Schließen">
              <a:extLst>
                <a:ext uri="{FF2B5EF4-FFF2-40B4-BE49-F238E27FC236}">
                  <a16:creationId xmlns:a16="http://schemas.microsoft.com/office/drawing/2014/main" xmlns="" id="{A09AC475-218D-4F4F-82C6-0DD7DA3E2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5585199" y="1855554"/>
              <a:ext cx="364377" cy="364377"/>
            </a:xfrm>
            <a:prstGeom prst="rect">
              <a:avLst/>
            </a:prstGeom>
          </p:spPr>
        </p:pic>
        <p:pic>
          <p:nvPicPr>
            <p:cNvPr id="91" name="Grafik 90" descr="Schließen">
              <a:extLst>
                <a:ext uri="{FF2B5EF4-FFF2-40B4-BE49-F238E27FC236}">
                  <a16:creationId xmlns:a16="http://schemas.microsoft.com/office/drawing/2014/main" xmlns="" id="{0DA62806-93C1-4130-B858-9FDBB9B32E8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4680861" y="1855554"/>
              <a:ext cx="364377" cy="364377"/>
            </a:xfrm>
            <a:prstGeom prst="rect">
              <a:avLst/>
            </a:prstGeom>
          </p:spPr>
        </p:pic>
        <p:pic>
          <p:nvPicPr>
            <p:cNvPr id="92" name="Grafik 91" descr="Häkchen">
              <a:extLst>
                <a:ext uri="{FF2B5EF4-FFF2-40B4-BE49-F238E27FC236}">
                  <a16:creationId xmlns:a16="http://schemas.microsoft.com/office/drawing/2014/main" xmlns="" id="{E1A44CEB-B44F-4EFE-B6E1-6AE599074BC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4630769" y="3234368"/>
              <a:ext cx="411761" cy="411761"/>
            </a:xfrm>
            <a:prstGeom prst="rect">
              <a:avLst/>
            </a:prstGeom>
          </p:spPr>
        </p:pic>
        <p:pic>
          <p:nvPicPr>
            <p:cNvPr id="93" name="Grafik 92" descr="Schließen">
              <a:extLst>
                <a:ext uri="{FF2B5EF4-FFF2-40B4-BE49-F238E27FC236}">
                  <a16:creationId xmlns:a16="http://schemas.microsoft.com/office/drawing/2014/main" xmlns="" id="{6EB7A850-73CC-45F0-9777-FE2A00A602C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 flipH="1">
              <a:off x="3360548" y="3746640"/>
              <a:ext cx="364377" cy="3643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8289461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CB6E2C3-02D8-4223-8130-3E9D8B25E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BCC9A6-0750-4E1B-9D24-37522467B1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7939"/>
            <a:ext cx="10515600" cy="1698267"/>
          </a:xfrm>
        </p:spPr>
        <p:txBody>
          <a:bodyPr>
            <a:noAutofit/>
          </a:bodyPr>
          <a:lstStyle/>
          <a:p>
            <a:r>
              <a:rPr lang="de-DE" sz="2600" dirty="0" err="1"/>
              <a:t>Packaging</a:t>
            </a:r>
            <a:endParaRPr lang="en-US" sz="2600" dirty="0"/>
          </a:p>
          <a:p>
            <a:pPr marL="0" indent="0">
              <a:buNone/>
            </a:pPr>
            <a:endParaRPr lang="de-DE" sz="2600" dirty="0"/>
          </a:p>
          <a:p>
            <a:r>
              <a:rPr lang="de-DE" sz="2600" dirty="0" err="1"/>
              <a:t>Delivery</a:t>
            </a:r>
            <a:r>
              <a:rPr lang="de-DE" sz="2600" dirty="0"/>
              <a:t> Method</a:t>
            </a:r>
          </a:p>
          <a:p>
            <a:pPr marL="0" indent="0">
              <a:buNone/>
            </a:pPr>
            <a:endParaRPr lang="en-US" sz="2600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xmlns="" id="{E30284AF-6B4F-449D-9260-F8168FAF6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257A89-DA40-45C9-BB39-7EB5F832CE24}" type="slidenum">
              <a:rPr lang="en-US" smtClean="0"/>
              <a:t>5</a:t>
            </a:fld>
            <a:endParaRPr lang="en-US"/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xmlns="" id="{0093C2C5-1480-4908-9E41-0F0249D0AC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955"/>
          <a:stretch/>
        </p:blipFill>
        <p:spPr>
          <a:xfrm>
            <a:off x="1601459" y="3019221"/>
            <a:ext cx="3424304" cy="3296873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xmlns="" id="{75946879-C5A3-445F-9A12-37497AF887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6148" y="3351125"/>
            <a:ext cx="2420502" cy="2420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27273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TM02900743[[fn=Organisch]]</Template>
  <TotalTime>772</TotalTime>
  <Words>161</Words>
  <Application>Microsoft Macintosh PowerPoint</Application>
  <PresentationFormat>Custom</PresentationFormat>
  <Paragraphs>65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HDOfficeLightV0</vt:lpstr>
      <vt:lpstr>1_HDOfficeLightV0</vt:lpstr>
      <vt:lpstr>2_HDOfficeLightV0</vt:lpstr>
      <vt:lpstr>Blank</vt:lpstr>
      <vt:lpstr>The Elastic of Life</vt:lpstr>
      <vt:lpstr>1. The unmet need</vt:lpstr>
      <vt:lpstr>2. Competitors’ Landscape</vt:lpstr>
      <vt:lpstr>3. USP Matrix  ADD CELL REPROGRAMMING</vt:lpstr>
      <vt:lpstr>4. Features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Most therapies delay but do not resolve chronic disorders like aneurysm, emphysema, hypertension, hardening of the arteries, or stroke, and no cure is available.</dc:title>
  <dc:creator>Dominic Kleinknecht</dc:creator>
  <cp:lastModifiedBy>y</cp:lastModifiedBy>
  <cp:revision>37</cp:revision>
  <dcterms:created xsi:type="dcterms:W3CDTF">2017-08-10T14:47:32Z</dcterms:created>
  <dcterms:modified xsi:type="dcterms:W3CDTF">2017-09-07T06:13:19Z</dcterms:modified>
</cp:coreProperties>
</file>